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4"/>
  </p:notesMasterIdLst>
  <p:sldIdLst>
    <p:sldId id="256" r:id="rId2"/>
    <p:sldId id="258" r:id="rId3"/>
    <p:sldId id="305" r:id="rId4"/>
    <p:sldId id="306" r:id="rId5"/>
    <p:sldId id="259" r:id="rId6"/>
    <p:sldId id="257" r:id="rId7"/>
    <p:sldId id="307" r:id="rId8"/>
    <p:sldId id="269" r:id="rId9"/>
    <p:sldId id="270" r:id="rId10"/>
    <p:sldId id="308" r:id="rId11"/>
    <p:sldId id="309" r:id="rId12"/>
    <p:sldId id="283" r:id="rId13"/>
  </p:sldIdLst>
  <p:sldSz cx="9144000" cy="5143500" type="screen16x9"/>
  <p:notesSz cx="6858000" cy="9144000"/>
  <p:embeddedFontLst>
    <p:embeddedFont>
      <p:font typeface="Maven Pro" panose="020B0604020202020204" charset="0"/>
      <p:regular r:id="rId15"/>
      <p:bold r:id="rId16"/>
    </p:embeddedFont>
    <p:embeddedFont>
      <p:font typeface="MuseoModerno" panose="020B0604020202020204" charset="0"/>
      <p:regular r:id="rId17"/>
      <p:bold r:id="rId18"/>
      <p:italic r:id="rId19"/>
      <p:boldItalic r:id="rId20"/>
    </p:embeddedFont>
    <p:embeddedFont>
      <p:font typeface="MuseoModerno ExtraBold" panose="020B0604020202020204" charset="0"/>
      <p:bold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06F711-A103-474A-9604-77944E2B5A96}">
  <a:tblStyle styleId="{EB06F711-A103-474A-9604-77944E2B5A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6678f01ef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06678f01ef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864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09f94e966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09f94e966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95258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06678f01ef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06678f01ef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5ec259bc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05ec259bc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5ec259bc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05ec259bc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5695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5ec259bc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05ec259bc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619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5f45958d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5f45958d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5ec259bc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05ec259bc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5f45958d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5f45958d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6136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6678f01ef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06678f01ef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09f94e966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09f94e966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1600" y="980400"/>
            <a:ext cx="77808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1600" y="337050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800001">
            <a:off x="420499" y="3086025"/>
            <a:ext cx="1630675" cy="183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900" y="2950426"/>
            <a:ext cx="5430749" cy="42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879546" y="3611207"/>
            <a:ext cx="784589" cy="78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64674">
            <a:off x="217729" y="1498543"/>
            <a:ext cx="784588" cy="784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690383" flipH="1">
            <a:off x="7841862" y="10823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19443">
            <a:off x="6772286" y="517044"/>
            <a:ext cx="2433749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406">
            <a:off x="6810445" y="289965"/>
            <a:ext cx="1081077" cy="108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679024" y="593224"/>
            <a:ext cx="3684399" cy="461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557728">
            <a:off x="1376771" y="3369758"/>
            <a:ext cx="1090751" cy="115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959238">
            <a:off x="238309" y="907910"/>
            <a:ext cx="1038583" cy="1038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06076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998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846203">
            <a:off x="293574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095476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853805">
            <a:off x="801336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856000" flipH="1">
            <a:off x="7807451" y="-229124"/>
            <a:ext cx="1934205" cy="2047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81239">
            <a:off x="8257821" y="1647105"/>
            <a:ext cx="784591" cy="784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632159" y="1735306"/>
            <a:ext cx="30489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632209" y="2198894"/>
            <a:ext cx="3048900" cy="12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47" name="Google Shape;4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846203">
            <a:off x="293574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95476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853805">
            <a:off x="801336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83100" y="1603025"/>
            <a:ext cx="38607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883100" y="2260375"/>
            <a:ext cx="3860700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7" name="Google Shape;5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198723" y="37295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40428" y="2763417"/>
            <a:ext cx="1379264" cy="145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2" hasCustomPrompt="1"/>
          </p:nvPr>
        </p:nvSpPr>
        <p:spPr>
          <a:xfrm>
            <a:off x="853509" y="1653856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3"/>
          </p:nvPr>
        </p:nvSpPr>
        <p:spPr>
          <a:xfrm>
            <a:off x="2119075" y="1537200"/>
            <a:ext cx="2355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119075" y="201805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4"/>
          </p:nvPr>
        </p:nvSpPr>
        <p:spPr>
          <a:xfrm>
            <a:off x="5858750" y="1537200"/>
            <a:ext cx="2355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5"/>
          </p:nvPr>
        </p:nvSpPr>
        <p:spPr>
          <a:xfrm>
            <a:off x="5858750" y="201805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6"/>
          </p:nvPr>
        </p:nvSpPr>
        <p:spPr>
          <a:xfrm>
            <a:off x="2119050" y="3061625"/>
            <a:ext cx="2355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7"/>
          </p:nvPr>
        </p:nvSpPr>
        <p:spPr>
          <a:xfrm>
            <a:off x="2119050" y="354240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8"/>
          </p:nvPr>
        </p:nvSpPr>
        <p:spPr>
          <a:xfrm>
            <a:off x="5858725" y="3061625"/>
            <a:ext cx="2355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9"/>
          </p:nvPr>
        </p:nvSpPr>
        <p:spPr>
          <a:xfrm>
            <a:off x="5858725" y="354240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13" hasCustomPrompt="1"/>
          </p:nvPr>
        </p:nvSpPr>
        <p:spPr>
          <a:xfrm>
            <a:off x="4595450" y="1653856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4" hasCustomPrompt="1"/>
          </p:nvPr>
        </p:nvSpPr>
        <p:spPr>
          <a:xfrm>
            <a:off x="853450" y="3178281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5" hasCustomPrompt="1"/>
          </p:nvPr>
        </p:nvSpPr>
        <p:spPr>
          <a:xfrm>
            <a:off x="4595450" y="3178281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164755">
            <a:off x="150899" y="154208"/>
            <a:ext cx="527228" cy="527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690383" flipH="1">
            <a:off x="8533599" y="-299939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46203" flipH="1">
            <a:off x="7179418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592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853805" flipH="1">
            <a:off x="7517741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6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>
            <a:spLocks noGrp="1"/>
          </p:cNvSpPr>
          <p:nvPr>
            <p:ph type="subTitle" idx="1"/>
          </p:nvPr>
        </p:nvSpPr>
        <p:spPr>
          <a:xfrm>
            <a:off x="2554800" y="4203362"/>
            <a:ext cx="4034400" cy="2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8" name="Google Shape;238;p34"/>
          <p:cNvSpPr txBox="1">
            <a:spLocks noGrp="1"/>
          </p:cNvSpPr>
          <p:nvPr>
            <p:ph type="subTitle" idx="2"/>
          </p:nvPr>
        </p:nvSpPr>
        <p:spPr>
          <a:xfrm>
            <a:off x="2851500" y="2349237"/>
            <a:ext cx="34410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title"/>
          </p:nvPr>
        </p:nvSpPr>
        <p:spPr>
          <a:xfrm>
            <a:off x="1475700" y="471838"/>
            <a:ext cx="6192600" cy="1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pic>
        <p:nvPicPr>
          <p:cNvPr id="241" name="Google Shape;24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30472" y="-3523600"/>
            <a:ext cx="5277651" cy="6723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-109625" y="1903725"/>
            <a:ext cx="3202249" cy="25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 flipH="1">
            <a:off x="494276" y="2778801"/>
            <a:ext cx="1459850" cy="14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100000" flipH="1">
            <a:off x="7360947" y="2269023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5" r:id="rId4"/>
    <p:sldLayoutId id="2147483658" r:id="rId5"/>
    <p:sldLayoutId id="2147483659" r:id="rId6"/>
    <p:sldLayoutId id="2147483662" r:id="rId7"/>
    <p:sldLayoutId id="2147483667" r:id="rId8"/>
    <p:sldLayoutId id="2147483680" r:id="rId9"/>
    <p:sldLayoutId id="2147483681" r:id="rId10"/>
    <p:sldLayoutId id="214748368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ctrTitle"/>
          </p:nvPr>
        </p:nvSpPr>
        <p:spPr>
          <a:xfrm>
            <a:off x="681600" y="1374100"/>
            <a:ext cx="77808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HR ANALYTIC</a:t>
            </a:r>
            <a:br>
              <a:rPr lang="en-US" dirty="0"/>
            </a:br>
            <a:r>
              <a:rPr lang="en-US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DASHBOARD USING</a:t>
            </a:r>
            <a:br>
              <a:rPr lang="en-US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</a:br>
            <a:r>
              <a:rPr lang="en-US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Power BI </a:t>
            </a:r>
          </a:p>
        </p:txBody>
      </p:sp>
      <p:sp>
        <p:nvSpPr>
          <p:cNvPr id="266" name="Google Shape;266;p39"/>
          <p:cNvSpPr txBox="1">
            <a:spLocks noGrp="1"/>
          </p:cNvSpPr>
          <p:nvPr>
            <p:ph type="subTitle" idx="1"/>
          </p:nvPr>
        </p:nvSpPr>
        <p:spPr>
          <a:xfrm>
            <a:off x="681600" y="349750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Ahmed Hamdy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B6B2EA-44EE-0FC2-6E47-9B09C5545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90" y="237777"/>
            <a:ext cx="1246019" cy="61042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2"/>
          <p:cNvSpPr txBox="1">
            <a:spLocks noGrp="1"/>
          </p:cNvSpPr>
          <p:nvPr>
            <p:ph type="title"/>
          </p:nvPr>
        </p:nvSpPr>
        <p:spPr>
          <a:xfrm>
            <a:off x="632159" y="1735306"/>
            <a:ext cx="30489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Dashboard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394" name="Google Shape;394;p52"/>
          <p:cNvSpPr txBox="1">
            <a:spLocks noGrp="1"/>
          </p:cNvSpPr>
          <p:nvPr>
            <p:ph type="body" idx="1"/>
          </p:nvPr>
        </p:nvSpPr>
        <p:spPr>
          <a:xfrm>
            <a:off x="632209" y="2198894"/>
            <a:ext cx="3048900" cy="12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Employee Attrition Analysis</a:t>
            </a:r>
            <a:endParaRPr dirty="0"/>
          </a:p>
        </p:txBody>
      </p:sp>
      <p:grpSp>
        <p:nvGrpSpPr>
          <p:cNvPr id="395" name="Google Shape;395;p52"/>
          <p:cNvGrpSpPr/>
          <p:nvPr/>
        </p:nvGrpSpPr>
        <p:grpSpPr>
          <a:xfrm>
            <a:off x="4714652" y="1144389"/>
            <a:ext cx="3429739" cy="2854724"/>
            <a:chOff x="649171" y="238143"/>
            <a:chExt cx="6249525" cy="5201757"/>
          </a:xfrm>
        </p:grpSpPr>
        <p:sp>
          <p:nvSpPr>
            <p:cNvPr id="396" name="Google Shape;396;p52"/>
            <p:cNvSpPr/>
            <p:nvPr/>
          </p:nvSpPr>
          <p:spPr>
            <a:xfrm>
              <a:off x="2850275" y="4488975"/>
              <a:ext cx="1849000" cy="810050"/>
            </a:xfrm>
            <a:custGeom>
              <a:avLst/>
              <a:gdLst/>
              <a:ahLst/>
              <a:cxnLst/>
              <a:rect l="l" t="t" r="r" b="b"/>
              <a:pathLst>
                <a:path w="73960" h="32402" extrusionOk="0">
                  <a:moveTo>
                    <a:pt x="7960" y="1"/>
                  </a:moveTo>
                  <a:cubicBezTo>
                    <a:pt x="5284" y="10848"/>
                    <a:pt x="2607" y="21625"/>
                    <a:pt x="1" y="32402"/>
                  </a:cubicBezTo>
                  <a:lnTo>
                    <a:pt x="73960" y="32402"/>
                  </a:lnTo>
                  <a:lnTo>
                    <a:pt x="660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52"/>
            <p:cNvSpPr/>
            <p:nvPr/>
          </p:nvSpPr>
          <p:spPr>
            <a:xfrm>
              <a:off x="2638975" y="5284925"/>
              <a:ext cx="2269850" cy="154975"/>
            </a:xfrm>
            <a:custGeom>
              <a:avLst/>
              <a:gdLst/>
              <a:ahLst/>
              <a:cxnLst/>
              <a:rect l="l" t="t" r="r" b="b"/>
              <a:pathLst>
                <a:path w="90794" h="6199" extrusionOk="0">
                  <a:moveTo>
                    <a:pt x="3875" y="0"/>
                  </a:moveTo>
                  <a:cubicBezTo>
                    <a:pt x="1761" y="0"/>
                    <a:pt x="1" y="2043"/>
                    <a:pt x="1" y="4508"/>
                  </a:cubicBezTo>
                  <a:lnTo>
                    <a:pt x="1" y="6199"/>
                  </a:lnTo>
                  <a:lnTo>
                    <a:pt x="90794" y="6199"/>
                  </a:lnTo>
                  <a:lnTo>
                    <a:pt x="90794" y="4508"/>
                  </a:lnTo>
                  <a:cubicBezTo>
                    <a:pt x="90794" y="2043"/>
                    <a:pt x="89103" y="0"/>
                    <a:pt x="86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52"/>
            <p:cNvSpPr/>
            <p:nvPr/>
          </p:nvSpPr>
          <p:spPr>
            <a:xfrm>
              <a:off x="649171" y="238143"/>
              <a:ext cx="6249525" cy="4320584"/>
            </a:xfrm>
            <a:custGeom>
              <a:avLst/>
              <a:gdLst/>
              <a:ahLst/>
              <a:cxnLst/>
              <a:rect l="l" t="t" r="r" b="b"/>
              <a:pathLst>
                <a:path w="249981" h="157427" extrusionOk="0">
                  <a:moveTo>
                    <a:pt x="6198" y="0"/>
                  </a:moveTo>
                  <a:cubicBezTo>
                    <a:pt x="2817" y="0"/>
                    <a:pt x="0" y="2817"/>
                    <a:pt x="0" y="6198"/>
                  </a:cubicBezTo>
                  <a:lnTo>
                    <a:pt x="0" y="157427"/>
                  </a:lnTo>
                  <a:lnTo>
                    <a:pt x="249980" y="157427"/>
                  </a:lnTo>
                  <a:lnTo>
                    <a:pt x="249980" y="6198"/>
                  </a:lnTo>
                  <a:cubicBezTo>
                    <a:pt x="249980" y="2817"/>
                    <a:pt x="247233" y="0"/>
                    <a:pt x="243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52"/>
            <p:cNvSpPr/>
            <p:nvPr/>
          </p:nvSpPr>
          <p:spPr>
            <a:xfrm>
              <a:off x="904475" y="481125"/>
              <a:ext cx="5738850" cy="3435575"/>
            </a:xfrm>
            <a:custGeom>
              <a:avLst/>
              <a:gdLst/>
              <a:ahLst/>
              <a:cxnLst/>
              <a:rect l="l" t="t" r="r" b="b"/>
              <a:pathLst>
                <a:path w="229554" h="137423" extrusionOk="0">
                  <a:moveTo>
                    <a:pt x="0" y="0"/>
                  </a:moveTo>
                  <a:lnTo>
                    <a:pt x="0" y="137423"/>
                  </a:lnTo>
                  <a:lnTo>
                    <a:pt x="229554" y="137423"/>
                  </a:lnTo>
                  <a:lnTo>
                    <a:pt x="2295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00" name="Google Shape;400;p52"/>
          <p:cNvPicPr preferRelativeResize="0"/>
          <p:nvPr/>
        </p:nvPicPr>
        <p:blipFill rotWithShape="1">
          <a:blip r:embed="rId3"/>
          <a:srcRect l="39" r="39"/>
          <a:stretch/>
        </p:blipFill>
        <p:spPr>
          <a:xfrm>
            <a:off x="4845750" y="1441800"/>
            <a:ext cx="3167702" cy="178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899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400;p52">
            <a:extLst>
              <a:ext uri="{FF2B5EF4-FFF2-40B4-BE49-F238E27FC236}">
                <a16:creationId xmlns:a16="http://schemas.microsoft.com/office/drawing/2014/main" id="{D2B51E99-8B1B-5FDC-7467-3EDB25B2E628}"/>
              </a:ext>
            </a:extLst>
          </p:cNvPr>
          <p:cNvPicPr preferRelativeResize="0"/>
          <p:nvPr/>
        </p:nvPicPr>
        <p:blipFill rotWithShape="1">
          <a:blip r:embed="rId3"/>
          <a:srcRect t="469" b="469"/>
          <a:stretch/>
        </p:blipFill>
        <p:spPr>
          <a:xfrm>
            <a:off x="1083443" y="800100"/>
            <a:ext cx="6977113" cy="3884386"/>
          </a:xfrm>
          <a:prstGeom prst="roundRect">
            <a:avLst>
              <a:gd name="adj" fmla="val 383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222804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6"/>
          <p:cNvSpPr txBox="1">
            <a:spLocks noGrp="1"/>
          </p:cNvSpPr>
          <p:nvPr>
            <p:ph type="subTitle" idx="2"/>
          </p:nvPr>
        </p:nvSpPr>
        <p:spPr>
          <a:xfrm>
            <a:off x="2851500" y="2712321"/>
            <a:ext cx="34410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Does anyone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+2010 9272 1167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100"/>
              <a:buFont typeface="Arial"/>
              <a:buNone/>
            </a:pPr>
            <a:r>
              <a:rPr lang="en" dirty="0"/>
              <a:t>Ahamdy438@gmail.com</a:t>
            </a:r>
            <a:endParaRPr dirty="0"/>
          </a:p>
        </p:txBody>
      </p:sp>
      <p:sp>
        <p:nvSpPr>
          <p:cNvPr id="705" name="Google Shape;705;p66"/>
          <p:cNvSpPr txBox="1">
            <a:spLocks noGrp="1"/>
          </p:cNvSpPr>
          <p:nvPr>
            <p:ph type="title"/>
          </p:nvPr>
        </p:nvSpPr>
        <p:spPr>
          <a:xfrm>
            <a:off x="1475700" y="1560409"/>
            <a:ext cx="6192600" cy="1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Thanks!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EB3278-36C0-8B17-61DF-19D9EA052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90" y="237777"/>
            <a:ext cx="1246019" cy="61042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64">
            <a:off x="925927" y="1538048"/>
            <a:ext cx="1064421" cy="1124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64">
            <a:off x="4634465" y="3062473"/>
            <a:ext cx="1064421" cy="1124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9742" y="1651746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1898" y="3182471"/>
            <a:ext cx="892485" cy="8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useoModerno"/>
                <a:ea typeface="MuseoModerno"/>
                <a:cs typeface="MuseoModerno"/>
                <a:sym typeface="MuseoModerno"/>
              </a:rPr>
              <a:t>Data </a:t>
            </a:r>
            <a:r>
              <a:rPr lang="en-US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Description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82" name="Google Shape;282;p41"/>
          <p:cNvSpPr txBox="1">
            <a:spLocks noGrp="1"/>
          </p:cNvSpPr>
          <p:nvPr>
            <p:ph type="title" idx="2"/>
          </p:nvPr>
        </p:nvSpPr>
        <p:spPr>
          <a:xfrm>
            <a:off x="853509" y="1653856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283" name="Google Shape;283;p41"/>
          <p:cNvSpPr txBox="1">
            <a:spLocks noGrp="1"/>
          </p:cNvSpPr>
          <p:nvPr>
            <p:ph type="title" idx="3"/>
          </p:nvPr>
        </p:nvSpPr>
        <p:spPr>
          <a:xfrm>
            <a:off x="2119075" y="1537200"/>
            <a:ext cx="2355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Employee ID</a:t>
            </a:r>
            <a:endParaRPr b="1" dirty="0"/>
          </a:p>
        </p:txBody>
      </p:sp>
      <p:sp>
        <p:nvSpPr>
          <p:cNvPr id="284" name="Google Shape;284;p41"/>
          <p:cNvSpPr txBox="1">
            <a:spLocks noGrp="1"/>
          </p:cNvSpPr>
          <p:nvPr>
            <p:ph type="subTitle" idx="1"/>
          </p:nvPr>
        </p:nvSpPr>
        <p:spPr>
          <a:xfrm>
            <a:off x="2119075" y="201805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Unique identifier for each employee</a:t>
            </a:r>
            <a:endParaRPr dirty="0"/>
          </a:p>
        </p:txBody>
      </p:sp>
      <p:sp>
        <p:nvSpPr>
          <p:cNvPr id="285" name="Google Shape;285;p41"/>
          <p:cNvSpPr txBox="1">
            <a:spLocks noGrp="1"/>
          </p:cNvSpPr>
          <p:nvPr>
            <p:ph type="title" idx="4"/>
          </p:nvPr>
        </p:nvSpPr>
        <p:spPr>
          <a:xfrm>
            <a:off x="5858750" y="1537200"/>
            <a:ext cx="2355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Attrition</a:t>
            </a:r>
          </a:p>
        </p:txBody>
      </p:sp>
      <p:sp>
        <p:nvSpPr>
          <p:cNvPr id="286" name="Google Shape;286;p41"/>
          <p:cNvSpPr txBox="1">
            <a:spLocks noGrp="1"/>
          </p:cNvSpPr>
          <p:nvPr>
            <p:ph type="subTitle" idx="5"/>
          </p:nvPr>
        </p:nvSpPr>
        <p:spPr>
          <a:xfrm>
            <a:off x="5858750" y="201805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Whether the employee has left the company (Yes/No)</a:t>
            </a:r>
            <a:endParaRPr dirty="0"/>
          </a:p>
        </p:txBody>
      </p:sp>
      <p:sp>
        <p:nvSpPr>
          <p:cNvPr id="287" name="Google Shape;287;p41"/>
          <p:cNvSpPr txBox="1">
            <a:spLocks noGrp="1"/>
          </p:cNvSpPr>
          <p:nvPr>
            <p:ph type="title" idx="6"/>
          </p:nvPr>
        </p:nvSpPr>
        <p:spPr>
          <a:xfrm>
            <a:off x="2119050" y="3061625"/>
            <a:ext cx="2355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Travel</a:t>
            </a:r>
          </a:p>
        </p:txBody>
      </p:sp>
      <p:sp>
        <p:nvSpPr>
          <p:cNvPr id="288" name="Google Shape;288;p41"/>
          <p:cNvSpPr txBox="1">
            <a:spLocks noGrp="1"/>
          </p:cNvSpPr>
          <p:nvPr>
            <p:ph type="subTitle" idx="7"/>
          </p:nvPr>
        </p:nvSpPr>
        <p:spPr>
          <a:xfrm>
            <a:off x="2119050" y="354240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Frequency of work-related travel</a:t>
            </a:r>
            <a:endParaRPr dirty="0"/>
          </a:p>
        </p:txBody>
      </p:sp>
      <p:sp>
        <p:nvSpPr>
          <p:cNvPr id="289" name="Google Shape;289;p41"/>
          <p:cNvSpPr txBox="1">
            <a:spLocks noGrp="1"/>
          </p:cNvSpPr>
          <p:nvPr>
            <p:ph type="title" idx="8"/>
          </p:nvPr>
        </p:nvSpPr>
        <p:spPr>
          <a:xfrm>
            <a:off x="5858724" y="3061625"/>
            <a:ext cx="2901227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 &amp; Age Group</a:t>
            </a:r>
          </a:p>
        </p:txBody>
      </p:sp>
      <p:sp>
        <p:nvSpPr>
          <p:cNvPr id="290" name="Google Shape;290;p41"/>
          <p:cNvSpPr txBox="1">
            <a:spLocks noGrp="1"/>
          </p:cNvSpPr>
          <p:nvPr>
            <p:ph type="subTitle" idx="9"/>
          </p:nvPr>
        </p:nvSpPr>
        <p:spPr>
          <a:xfrm>
            <a:off x="5858725" y="354240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Employee’s age and categorized age group</a:t>
            </a:r>
            <a:endParaRPr dirty="0"/>
          </a:p>
        </p:txBody>
      </p:sp>
      <p:sp>
        <p:nvSpPr>
          <p:cNvPr id="291" name="Google Shape;291;p41"/>
          <p:cNvSpPr txBox="1">
            <a:spLocks noGrp="1"/>
          </p:cNvSpPr>
          <p:nvPr>
            <p:ph type="title" idx="13"/>
          </p:nvPr>
        </p:nvSpPr>
        <p:spPr>
          <a:xfrm>
            <a:off x="4595450" y="1653856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292" name="Google Shape;292;p41"/>
          <p:cNvSpPr txBox="1">
            <a:spLocks noGrp="1"/>
          </p:cNvSpPr>
          <p:nvPr>
            <p:ph type="title" idx="14"/>
          </p:nvPr>
        </p:nvSpPr>
        <p:spPr>
          <a:xfrm>
            <a:off x="853450" y="3178281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293" name="Google Shape;293;p41"/>
          <p:cNvSpPr txBox="1">
            <a:spLocks noGrp="1"/>
          </p:cNvSpPr>
          <p:nvPr>
            <p:ph type="title" idx="15"/>
          </p:nvPr>
        </p:nvSpPr>
        <p:spPr>
          <a:xfrm>
            <a:off x="4595450" y="3178281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64">
            <a:off x="712824" y="1538048"/>
            <a:ext cx="1064421" cy="1124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64">
            <a:off x="4634465" y="3062473"/>
            <a:ext cx="1064421" cy="1124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9742" y="1651746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795" y="3182471"/>
            <a:ext cx="892485" cy="8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useoModerno"/>
                <a:ea typeface="MuseoModerno"/>
                <a:cs typeface="MuseoModerno"/>
                <a:sym typeface="MuseoModerno"/>
              </a:rPr>
              <a:t>Data </a:t>
            </a:r>
            <a:r>
              <a:rPr lang="en-US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Description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82" name="Google Shape;282;p41"/>
          <p:cNvSpPr txBox="1">
            <a:spLocks noGrp="1"/>
          </p:cNvSpPr>
          <p:nvPr>
            <p:ph type="title" idx="2"/>
          </p:nvPr>
        </p:nvSpPr>
        <p:spPr>
          <a:xfrm>
            <a:off x="640406" y="1653856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83" name="Google Shape;283;p41"/>
          <p:cNvSpPr txBox="1">
            <a:spLocks noGrp="1"/>
          </p:cNvSpPr>
          <p:nvPr>
            <p:ph type="title" idx="3"/>
          </p:nvPr>
        </p:nvSpPr>
        <p:spPr>
          <a:xfrm>
            <a:off x="1905972" y="1537200"/>
            <a:ext cx="2355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Department</a:t>
            </a:r>
            <a:endParaRPr dirty="0"/>
          </a:p>
        </p:txBody>
      </p:sp>
      <p:sp>
        <p:nvSpPr>
          <p:cNvPr id="284" name="Google Shape;284;p41"/>
          <p:cNvSpPr txBox="1">
            <a:spLocks noGrp="1"/>
          </p:cNvSpPr>
          <p:nvPr>
            <p:ph type="subTitle" idx="1"/>
          </p:nvPr>
        </p:nvSpPr>
        <p:spPr>
          <a:xfrm>
            <a:off x="1905972" y="201805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department where the employee works</a:t>
            </a:r>
            <a:endParaRPr dirty="0"/>
          </a:p>
        </p:txBody>
      </p:sp>
      <p:sp>
        <p:nvSpPr>
          <p:cNvPr id="285" name="Google Shape;285;p41"/>
          <p:cNvSpPr txBox="1">
            <a:spLocks noGrp="1"/>
          </p:cNvSpPr>
          <p:nvPr>
            <p:ph type="title" idx="4"/>
          </p:nvPr>
        </p:nvSpPr>
        <p:spPr>
          <a:xfrm>
            <a:off x="5858749" y="1537200"/>
            <a:ext cx="2992641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Job Level &amp; Job Role</a:t>
            </a:r>
          </a:p>
        </p:txBody>
      </p:sp>
      <p:sp>
        <p:nvSpPr>
          <p:cNvPr id="286" name="Google Shape;286;p41"/>
          <p:cNvSpPr txBox="1">
            <a:spLocks noGrp="1"/>
          </p:cNvSpPr>
          <p:nvPr>
            <p:ph type="subTitle" idx="5"/>
          </p:nvPr>
        </p:nvSpPr>
        <p:spPr>
          <a:xfrm>
            <a:off x="5858750" y="201805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Position and role within the company</a:t>
            </a:r>
            <a:endParaRPr dirty="0"/>
          </a:p>
        </p:txBody>
      </p:sp>
      <p:sp>
        <p:nvSpPr>
          <p:cNvPr id="287" name="Google Shape;287;p41"/>
          <p:cNvSpPr txBox="1">
            <a:spLocks noGrp="1"/>
          </p:cNvSpPr>
          <p:nvPr>
            <p:ph type="title" idx="6"/>
          </p:nvPr>
        </p:nvSpPr>
        <p:spPr>
          <a:xfrm>
            <a:off x="1905947" y="3061625"/>
            <a:ext cx="2689502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Distance </a:t>
            </a:r>
            <a:r>
              <a:rPr lang="en-US" dirty="0"/>
              <a:t>from</a:t>
            </a:r>
            <a:r>
              <a:rPr lang="en-US" sz="1800" dirty="0"/>
              <a:t> Home</a:t>
            </a:r>
            <a:endParaRPr lang="en-US" sz="1800" b="1" dirty="0"/>
          </a:p>
        </p:txBody>
      </p:sp>
      <p:sp>
        <p:nvSpPr>
          <p:cNvPr id="288" name="Google Shape;288;p41"/>
          <p:cNvSpPr txBox="1">
            <a:spLocks noGrp="1"/>
          </p:cNvSpPr>
          <p:nvPr>
            <p:ph type="subTitle" idx="7"/>
          </p:nvPr>
        </p:nvSpPr>
        <p:spPr>
          <a:xfrm>
            <a:off x="1905947" y="363384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Distance between home and workplace</a:t>
            </a:r>
            <a:endParaRPr dirty="0"/>
          </a:p>
        </p:txBody>
      </p:sp>
      <p:sp>
        <p:nvSpPr>
          <p:cNvPr id="289" name="Google Shape;289;p41"/>
          <p:cNvSpPr txBox="1">
            <a:spLocks noGrp="1"/>
          </p:cNvSpPr>
          <p:nvPr>
            <p:ph type="title" idx="8"/>
          </p:nvPr>
        </p:nvSpPr>
        <p:spPr>
          <a:xfrm>
            <a:off x="5858724" y="3061625"/>
            <a:ext cx="2992667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Education</a:t>
            </a:r>
            <a:r>
              <a:rPr lang="en-US" sz="1800" dirty="0"/>
              <a:t> &amp; Education Field</a:t>
            </a:r>
          </a:p>
        </p:txBody>
      </p:sp>
      <p:sp>
        <p:nvSpPr>
          <p:cNvPr id="290" name="Google Shape;290;p41"/>
          <p:cNvSpPr txBox="1">
            <a:spLocks noGrp="1"/>
          </p:cNvSpPr>
          <p:nvPr>
            <p:ph type="subTitle" idx="9"/>
          </p:nvPr>
        </p:nvSpPr>
        <p:spPr>
          <a:xfrm>
            <a:off x="5858725" y="3633840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Employee’s education level and specialization</a:t>
            </a:r>
            <a:endParaRPr dirty="0"/>
          </a:p>
        </p:txBody>
      </p:sp>
      <p:sp>
        <p:nvSpPr>
          <p:cNvPr id="291" name="Google Shape;291;p41"/>
          <p:cNvSpPr txBox="1">
            <a:spLocks noGrp="1"/>
          </p:cNvSpPr>
          <p:nvPr>
            <p:ph type="title" idx="13"/>
          </p:nvPr>
        </p:nvSpPr>
        <p:spPr>
          <a:xfrm>
            <a:off x="4595450" y="1653856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92" name="Google Shape;292;p41"/>
          <p:cNvSpPr txBox="1">
            <a:spLocks noGrp="1"/>
          </p:cNvSpPr>
          <p:nvPr>
            <p:ph type="title" idx="14"/>
          </p:nvPr>
        </p:nvSpPr>
        <p:spPr>
          <a:xfrm>
            <a:off x="640347" y="3178281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293" name="Google Shape;293;p41"/>
          <p:cNvSpPr txBox="1">
            <a:spLocks noGrp="1"/>
          </p:cNvSpPr>
          <p:nvPr>
            <p:ph type="title" idx="15"/>
          </p:nvPr>
        </p:nvSpPr>
        <p:spPr>
          <a:xfrm>
            <a:off x="4595450" y="3178281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5585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64">
            <a:off x="925927" y="1519760"/>
            <a:ext cx="1064421" cy="1124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9742" y="1633458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1898" y="3164183"/>
            <a:ext cx="892485" cy="8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useoModerno"/>
                <a:ea typeface="MuseoModerno"/>
                <a:cs typeface="MuseoModerno"/>
                <a:sym typeface="MuseoModerno"/>
              </a:rPr>
              <a:t>Data </a:t>
            </a:r>
            <a:r>
              <a:rPr lang="en-US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Description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82" name="Google Shape;282;p41"/>
          <p:cNvSpPr txBox="1">
            <a:spLocks noGrp="1"/>
          </p:cNvSpPr>
          <p:nvPr>
            <p:ph type="title" idx="2"/>
          </p:nvPr>
        </p:nvSpPr>
        <p:spPr>
          <a:xfrm>
            <a:off x="853509" y="1635568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sp>
        <p:nvSpPr>
          <p:cNvPr id="283" name="Google Shape;283;p41"/>
          <p:cNvSpPr txBox="1">
            <a:spLocks noGrp="1"/>
          </p:cNvSpPr>
          <p:nvPr>
            <p:ph type="title" idx="3"/>
          </p:nvPr>
        </p:nvSpPr>
        <p:spPr>
          <a:xfrm>
            <a:off x="2119075" y="1518912"/>
            <a:ext cx="2355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Salary &amp; Compensation</a:t>
            </a:r>
          </a:p>
        </p:txBody>
      </p:sp>
      <p:sp>
        <p:nvSpPr>
          <p:cNvPr id="284" name="Google Shape;284;p41"/>
          <p:cNvSpPr txBox="1">
            <a:spLocks noGrp="1"/>
          </p:cNvSpPr>
          <p:nvPr>
            <p:ph type="subTitle" idx="1"/>
          </p:nvPr>
        </p:nvSpPr>
        <p:spPr>
          <a:xfrm>
            <a:off x="2119075" y="2219218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Monthly income, salary bands, stock options</a:t>
            </a:r>
            <a:endParaRPr dirty="0"/>
          </a:p>
        </p:txBody>
      </p:sp>
      <p:sp>
        <p:nvSpPr>
          <p:cNvPr id="285" name="Google Shape;285;p41"/>
          <p:cNvSpPr txBox="1">
            <a:spLocks noGrp="1"/>
          </p:cNvSpPr>
          <p:nvPr>
            <p:ph type="title" idx="4"/>
          </p:nvPr>
        </p:nvSpPr>
        <p:spPr>
          <a:xfrm>
            <a:off x="5858750" y="1518912"/>
            <a:ext cx="328525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 Environment Ratings</a:t>
            </a:r>
            <a:endParaRPr dirty="0"/>
          </a:p>
        </p:txBody>
      </p:sp>
      <p:sp>
        <p:nvSpPr>
          <p:cNvPr id="286" name="Google Shape;286;p41"/>
          <p:cNvSpPr txBox="1">
            <a:spLocks noGrp="1"/>
          </p:cNvSpPr>
          <p:nvPr>
            <p:ph type="subTitle" idx="5"/>
          </p:nvPr>
        </p:nvSpPr>
        <p:spPr>
          <a:xfrm>
            <a:off x="5858750" y="2219218"/>
            <a:ext cx="22164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Job satisfaction, work-life balance, performance ratings</a:t>
            </a:r>
            <a:endParaRPr dirty="0"/>
          </a:p>
        </p:txBody>
      </p:sp>
      <p:sp>
        <p:nvSpPr>
          <p:cNvPr id="287" name="Google Shape;287;p41"/>
          <p:cNvSpPr txBox="1">
            <a:spLocks noGrp="1"/>
          </p:cNvSpPr>
          <p:nvPr>
            <p:ph type="title" idx="6"/>
          </p:nvPr>
        </p:nvSpPr>
        <p:spPr>
          <a:xfrm>
            <a:off x="2119050" y="3043337"/>
            <a:ext cx="631635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Years at Company &amp; with Current Manager</a:t>
            </a:r>
            <a:endParaRPr dirty="0"/>
          </a:p>
        </p:txBody>
      </p:sp>
      <p:sp>
        <p:nvSpPr>
          <p:cNvPr id="288" name="Google Shape;288;p41"/>
          <p:cNvSpPr txBox="1">
            <a:spLocks noGrp="1"/>
          </p:cNvSpPr>
          <p:nvPr>
            <p:ph type="subTitle" idx="7"/>
          </p:nvPr>
        </p:nvSpPr>
        <p:spPr>
          <a:xfrm>
            <a:off x="2119050" y="3524112"/>
            <a:ext cx="5956100" cy="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Experience in the company and under the current manager</a:t>
            </a:r>
          </a:p>
        </p:txBody>
      </p:sp>
      <p:sp>
        <p:nvSpPr>
          <p:cNvPr id="291" name="Google Shape;291;p41"/>
          <p:cNvSpPr txBox="1">
            <a:spLocks noGrp="1"/>
          </p:cNvSpPr>
          <p:nvPr>
            <p:ph type="title" idx="13"/>
          </p:nvPr>
        </p:nvSpPr>
        <p:spPr>
          <a:xfrm>
            <a:off x="4595450" y="1635568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</a:t>
            </a:r>
            <a:endParaRPr dirty="0"/>
          </a:p>
        </p:txBody>
      </p:sp>
      <p:sp>
        <p:nvSpPr>
          <p:cNvPr id="292" name="Google Shape;292;p41"/>
          <p:cNvSpPr txBox="1">
            <a:spLocks noGrp="1"/>
          </p:cNvSpPr>
          <p:nvPr>
            <p:ph type="title" idx="14"/>
          </p:nvPr>
        </p:nvSpPr>
        <p:spPr>
          <a:xfrm>
            <a:off x="853450" y="3159993"/>
            <a:ext cx="11892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7334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>
            <a:spLocks noGrp="1"/>
          </p:cNvSpPr>
          <p:nvPr>
            <p:ph type="title"/>
          </p:nvPr>
        </p:nvSpPr>
        <p:spPr>
          <a:xfrm>
            <a:off x="883100" y="1603025"/>
            <a:ext cx="38607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</a:t>
            </a:r>
            <a:endParaRPr lang="en-US" b="1" dirty="0"/>
          </a:p>
        </p:txBody>
      </p:sp>
      <p:sp>
        <p:nvSpPr>
          <p:cNvPr id="299" name="Google Shape;299;p42"/>
          <p:cNvSpPr txBox="1">
            <a:spLocks noGrp="1"/>
          </p:cNvSpPr>
          <p:nvPr>
            <p:ph type="subTitle" idx="1"/>
          </p:nvPr>
        </p:nvSpPr>
        <p:spPr>
          <a:xfrm>
            <a:off x="310896" y="2260375"/>
            <a:ext cx="4432904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Identify factors impacting employee retention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useoModerno"/>
                <a:ea typeface="MuseoModerno"/>
                <a:cs typeface="MuseoModerno"/>
                <a:sym typeface="MuseoModerno"/>
              </a:rPr>
              <a:t>Analysis &amp; Key Findings</a:t>
            </a:r>
            <a:endParaRPr lang="en-US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72" name="Google Shape;272;p40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1100" dirty="0"/>
              <a:t>📉 Employees with </a:t>
            </a:r>
            <a:r>
              <a:rPr lang="en-US" sz="1100" b="1" dirty="0"/>
              <a:t>low job satisfaction</a:t>
            </a:r>
            <a:r>
              <a:rPr lang="en-US" sz="1100" dirty="0"/>
              <a:t> are more likely to leave</a:t>
            </a:r>
            <a:br>
              <a:rPr lang="en-US" sz="1100" dirty="0"/>
            </a:br>
            <a:endParaRPr lang="en-US" sz="1100" dirty="0"/>
          </a:p>
          <a:p>
            <a:pPr>
              <a:lnSpc>
                <a:spcPct val="200000"/>
              </a:lnSpc>
            </a:pPr>
            <a:r>
              <a:rPr lang="en-US" sz="1100" dirty="0"/>
              <a:t>⏳ Longer tenure with the current manager increases retention</a:t>
            </a:r>
            <a:br>
              <a:rPr lang="en-US" sz="1100" dirty="0"/>
            </a:br>
            <a:endParaRPr lang="en-US" sz="1100" dirty="0"/>
          </a:p>
          <a:p>
            <a:pPr>
              <a:lnSpc>
                <a:spcPct val="200000"/>
              </a:lnSpc>
            </a:pPr>
            <a:r>
              <a:rPr lang="en-US" sz="1100" dirty="0"/>
              <a:t>💰 Higher salaries alone do not guarantee employee loyalty if job satisfaction is low</a:t>
            </a:r>
            <a:br>
              <a:rPr lang="en-US" sz="1100" dirty="0"/>
            </a:br>
            <a:endParaRPr lang="en-US" sz="1100" dirty="0"/>
          </a:p>
          <a:p>
            <a:pPr>
              <a:lnSpc>
                <a:spcPct val="200000"/>
              </a:lnSpc>
            </a:pPr>
            <a:r>
              <a:rPr lang="en-US" sz="1100" dirty="0"/>
              <a:t>📈 Frequent </a:t>
            </a:r>
            <a:r>
              <a:rPr lang="en-US" sz="1100" b="1" dirty="0"/>
              <a:t>business travel</a:t>
            </a:r>
            <a:r>
              <a:rPr lang="en-US" sz="1100" dirty="0"/>
              <a:t> and </a:t>
            </a:r>
            <a:r>
              <a:rPr lang="en-US" sz="1100" b="1" dirty="0"/>
              <a:t>long commuting distances</a:t>
            </a:r>
            <a:r>
              <a:rPr lang="en-US" sz="1100" dirty="0"/>
              <a:t> increase the likelihood of attrition</a:t>
            </a:r>
          </a:p>
          <a:p>
            <a:pPr marL="114300" indent="0">
              <a:lnSpc>
                <a:spcPct val="200000"/>
              </a:lnSpc>
              <a:buNone/>
            </a:pPr>
            <a:endParaRPr lang="en-US" sz="1100" dirty="0"/>
          </a:p>
          <a:p>
            <a:pPr marL="114300" indent="0">
              <a:lnSpc>
                <a:spcPct val="200000"/>
              </a:lnSpc>
              <a:buNone/>
            </a:pPr>
            <a:r>
              <a:rPr lang="en-US" sz="1100" dirty="0"/>
              <a:t>📢 </a:t>
            </a:r>
            <a:r>
              <a:rPr lang="en-US" sz="1100" b="1" dirty="0"/>
              <a:t>Understanding these factors helps organizations reduce attrition rates and improve work environments!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>
            <a:spLocks noGrp="1"/>
          </p:cNvSpPr>
          <p:nvPr>
            <p:ph type="title"/>
          </p:nvPr>
        </p:nvSpPr>
        <p:spPr>
          <a:xfrm>
            <a:off x="883100" y="942625"/>
            <a:ext cx="38607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Recommendations &amp; Conclusions</a:t>
            </a:r>
            <a:endParaRPr lang="en-US" sz="2800" b="1" dirty="0"/>
          </a:p>
        </p:txBody>
      </p:sp>
      <p:sp>
        <p:nvSpPr>
          <p:cNvPr id="299" name="Google Shape;299;p42"/>
          <p:cNvSpPr txBox="1">
            <a:spLocks noGrp="1"/>
          </p:cNvSpPr>
          <p:nvPr>
            <p:ph type="subTitle" idx="1"/>
          </p:nvPr>
        </p:nvSpPr>
        <p:spPr>
          <a:xfrm>
            <a:off x="310896" y="1911350"/>
            <a:ext cx="4432904" cy="22301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📢 </a:t>
            </a:r>
            <a:r>
              <a:rPr lang="en-US" b="1" dirty="0"/>
              <a:t>How Can Companies Improve Employee Retention?</a:t>
            </a:r>
            <a:br>
              <a:rPr lang="en-US" dirty="0"/>
            </a:br>
            <a:r>
              <a:rPr lang="en-US" dirty="0"/>
              <a:t>✔️ Enhance workplace culture and work-life balance</a:t>
            </a:r>
            <a:br>
              <a:rPr lang="en-US" dirty="0"/>
            </a:br>
            <a:r>
              <a:rPr lang="en-US" dirty="0"/>
              <a:t>✔️ Invest in employee training and career development</a:t>
            </a:r>
            <a:br>
              <a:rPr lang="en-US" dirty="0"/>
            </a:br>
            <a:r>
              <a:rPr lang="en-US" dirty="0"/>
              <a:t>✔️ Offer performance-based incentives instead of tenure-based raises</a:t>
            </a:r>
            <a:br>
              <a:rPr lang="en-US" dirty="0"/>
            </a:br>
            <a:r>
              <a:rPr lang="en-US" dirty="0"/>
              <a:t>✔️ Reduce unnecessary business travel and support hybrid work models</a:t>
            </a:r>
          </a:p>
        </p:txBody>
      </p:sp>
    </p:spTree>
    <p:extLst>
      <p:ext uri="{BB962C8B-B14F-4D97-AF65-F5344CB8AC3E}">
        <p14:creationId xmlns:p14="http://schemas.microsoft.com/office/powerpoint/2010/main" val="735079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2"/>
          <p:cNvSpPr txBox="1">
            <a:spLocks noGrp="1"/>
          </p:cNvSpPr>
          <p:nvPr>
            <p:ph type="title"/>
          </p:nvPr>
        </p:nvSpPr>
        <p:spPr>
          <a:xfrm>
            <a:off x="632159" y="1735306"/>
            <a:ext cx="30489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Dashboard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394" name="Google Shape;394;p52"/>
          <p:cNvSpPr txBox="1">
            <a:spLocks noGrp="1"/>
          </p:cNvSpPr>
          <p:nvPr>
            <p:ph type="body" idx="1"/>
          </p:nvPr>
        </p:nvSpPr>
        <p:spPr>
          <a:xfrm>
            <a:off x="632209" y="2198894"/>
            <a:ext cx="3048900" cy="12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Company-Wide HR Analytics</a:t>
            </a:r>
            <a:endParaRPr dirty="0"/>
          </a:p>
        </p:txBody>
      </p:sp>
      <p:grpSp>
        <p:nvGrpSpPr>
          <p:cNvPr id="395" name="Google Shape;395;p52"/>
          <p:cNvGrpSpPr/>
          <p:nvPr/>
        </p:nvGrpSpPr>
        <p:grpSpPr>
          <a:xfrm>
            <a:off x="4714652" y="1144389"/>
            <a:ext cx="3429739" cy="2854724"/>
            <a:chOff x="649171" y="238143"/>
            <a:chExt cx="6249525" cy="5201757"/>
          </a:xfrm>
        </p:grpSpPr>
        <p:sp>
          <p:nvSpPr>
            <p:cNvPr id="396" name="Google Shape;396;p52"/>
            <p:cNvSpPr/>
            <p:nvPr/>
          </p:nvSpPr>
          <p:spPr>
            <a:xfrm>
              <a:off x="2850275" y="4488975"/>
              <a:ext cx="1849000" cy="810050"/>
            </a:xfrm>
            <a:custGeom>
              <a:avLst/>
              <a:gdLst/>
              <a:ahLst/>
              <a:cxnLst/>
              <a:rect l="l" t="t" r="r" b="b"/>
              <a:pathLst>
                <a:path w="73960" h="32402" extrusionOk="0">
                  <a:moveTo>
                    <a:pt x="7960" y="1"/>
                  </a:moveTo>
                  <a:cubicBezTo>
                    <a:pt x="5284" y="10848"/>
                    <a:pt x="2607" y="21625"/>
                    <a:pt x="1" y="32402"/>
                  </a:cubicBezTo>
                  <a:lnTo>
                    <a:pt x="73960" y="32402"/>
                  </a:lnTo>
                  <a:lnTo>
                    <a:pt x="660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52"/>
            <p:cNvSpPr/>
            <p:nvPr/>
          </p:nvSpPr>
          <p:spPr>
            <a:xfrm>
              <a:off x="2638975" y="5284925"/>
              <a:ext cx="2269850" cy="154975"/>
            </a:xfrm>
            <a:custGeom>
              <a:avLst/>
              <a:gdLst/>
              <a:ahLst/>
              <a:cxnLst/>
              <a:rect l="l" t="t" r="r" b="b"/>
              <a:pathLst>
                <a:path w="90794" h="6199" extrusionOk="0">
                  <a:moveTo>
                    <a:pt x="3875" y="0"/>
                  </a:moveTo>
                  <a:cubicBezTo>
                    <a:pt x="1761" y="0"/>
                    <a:pt x="1" y="2043"/>
                    <a:pt x="1" y="4508"/>
                  </a:cubicBezTo>
                  <a:lnTo>
                    <a:pt x="1" y="6199"/>
                  </a:lnTo>
                  <a:lnTo>
                    <a:pt x="90794" y="6199"/>
                  </a:lnTo>
                  <a:lnTo>
                    <a:pt x="90794" y="4508"/>
                  </a:lnTo>
                  <a:cubicBezTo>
                    <a:pt x="90794" y="2043"/>
                    <a:pt x="89103" y="0"/>
                    <a:pt x="86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52"/>
            <p:cNvSpPr/>
            <p:nvPr/>
          </p:nvSpPr>
          <p:spPr>
            <a:xfrm>
              <a:off x="649171" y="238143"/>
              <a:ext cx="6249525" cy="4320584"/>
            </a:xfrm>
            <a:custGeom>
              <a:avLst/>
              <a:gdLst/>
              <a:ahLst/>
              <a:cxnLst/>
              <a:rect l="l" t="t" r="r" b="b"/>
              <a:pathLst>
                <a:path w="249981" h="157427" extrusionOk="0">
                  <a:moveTo>
                    <a:pt x="6198" y="0"/>
                  </a:moveTo>
                  <a:cubicBezTo>
                    <a:pt x="2817" y="0"/>
                    <a:pt x="0" y="2817"/>
                    <a:pt x="0" y="6198"/>
                  </a:cubicBezTo>
                  <a:lnTo>
                    <a:pt x="0" y="157427"/>
                  </a:lnTo>
                  <a:lnTo>
                    <a:pt x="249980" y="157427"/>
                  </a:lnTo>
                  <a:lnTo>
                    <a:pt x="249980" y="6198"/>
                  </a:lnTo>
                  <a:cubicBezTo>
                    <a:pt x="249980" y="2817"/>
                    <a:pt x="247233" y="0"/>
                    <a:pt x="243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52"/>
            <p:cNvSpPr/>
            <p:nvPr/>
          </p:nvSpPr>
          <p:spPr>
            <a:xfrm>
              <a:off x="904475" y="481125"/>
              <a:ext cx="5738850" cy="3435575"/>
            </a:xfrm>
            <a:custGeom>
              <a:avLst/>
              <a:gdLst/>
              <a:ahLst/>
              <a:cxnLst/>
              <a:rect l="l" t="t" r="r" b="b"/>
              <a:pathLst>
                <a:path w="229554" h="137423" extrusionOk="0">
                  <a:moveTo>
                    <a:pt x="0" y="0"/>
                  </a:moveTo>
                  <a:lnTo>
                    <a:pt x="0" y="137423"/>
                  </a:lnTo>
                  <a:lnTo>
                    <a:pt x="229554" y="137423"/>
                  </a:lnTo>
                  <a:lnTo>
                    <a:pt x="2295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00" name="Google Shape;400;p52"/>
          <p:cNvPicPr preferRelativeResize="0"/>
          <p:nvPr/>
        </p:nvPicPr>
        <p:blipFill rotWithShape="1">
          <a:blip r:embed="rId3"/>
          <a:srcRect t="93" b="93"/>
          <a:stretch/>
        </p:blipFill>
        <p:spPr>
          <a:xfrm>
            <a:off x="4845750" y="1441800"/>
            <a:ext cx="3167702" cy="17816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400;p52">
            <a:extLst>
              <a:ext uri="{FF2B5EF4-FFF2-40B4-BE49-F238E27FC236}">
                <a16:creationId xmlns:a16="http://schemas.microsoft.com/office/drawing/2014/main" id="{D2B51E99-8B1B-5FDC-7467-3EDB25B2E628}"/>
              </a:ext>
            </a:extLst>
          </p:cNvPr>
          <p:cNvPicPr preferRelativeResize="0"/>
          <p:nvPr/>
        </p:nvPicPr>
        <p:blipFill rotWithShape="1">
          <a:blip r:embed="rId3"/>
          <a:srcRect t="1107" b="93"/>
          <a:stretch/>
        </p:blipFill>
        <p:spPr>
          <a:xfrm>
            <a:off x="1083443" y="800100"/>
            <a:ext cx="6977113" cy="3884386"/>
          </a:xfrm>
          <a:prstGeom prst="roundRect">
            <a:avLst>
              <a:gd name="adj" fmla="val 383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in Chemistry Services Company Profile by Slidesgo">
  <a:themeElements>
    <a:clrScheme name="Simple Light">
      <a:dk1>
        <a:srgbClr val="000000"/>
      </a:dk1>
      <a:lt1>
        <a:srgbClr val="FFFFFF"/>
      </a:lt1>
      <a:dk2>
        <a:srgbClr val="F60863"/>
      </a:dk2>
      <a:lt2>
        <a:srgbClr val="11000B"/>
      </a:lt2>
      <a:accent1>
        <a:srgbClr val="41046C"/>
      </a:accent1>
      <a:accent2>
        <a:srgbClr val="D16D0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285</Words>
  <Application>Microsoft Office PowerPoint</Application>
  <PresentationFormat>On-screen Show (16:9)</PresentationFormat>
  <Paragraphs>57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MuseoModerno ExtraBold</vt:lpstr>
      <vt:lpstr>MuseoModerno</vt:lpstr>
      <vt:lpstr>Arial</vt:lpstr>
      <vt:lpstr>Maven Pro</vt:lpstr>
      <vt:lpstr>Artificial Intelligence in Chemistry Services Company Profile by Slidesgo</vt:lpstr>
      <vt:lpstr>HR ANALYTIC DASHBOARD USING Power BI </vt:lpstr>
      <vt:lpstr>Data Description</vt:lpstr>
      <vt:lpstr>Data Description</vt:lpstr>
      <vt:lpstr>Data Description</vt:lpstr>
      <vt:lpstr>Objective</vt:lpstr>
      <vt:lpstr>Analysis &amp; Key Findings</vt:lpstr>
      <vt:lpstr>Recommendations &amp; Conclusions</vt:lpstr>
      <vt:lpstr>Our Dashboard</vt:lpstr>
      <vt:lpstr>PowerPoint Presentation</vt:lpstr>
      <vt:lpstr>Our Dashboard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 ANALYTIC DASHBOARD USING Power BI </dc:title>
  <cp:lastModifiedBy>Ahmed Hamdy</cp:lastModifiedBy>
  <cp:revision>23</cp:revision>
  <dcterms:modified xsi:type="dcterms:W3CDTF">2025-02-11T17:11:36Z</dcterms:modified>
</cp:coreProperties>
</file>